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0" r:id="rId4"/>
    <p:sldId id="261" r:id="rId5"/>
    <p:sldId id="262" r:id="rId6"/>
    <p:sldId id="263" r:id="rId7"/>
    <p:sldId id="258" r:id="rId8"/>
    <p:sldId id="259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9" autoAdjust="0"/>
    <p:restoredTop sz="94660"/>
  </p:normalViewPr>
  <p:slideViewPr>
    <p:cSldViewPr snapToGrid="0">
      <p:cViewPr varScale="1">
        <p:scale>
          <a:sx n="75" d="100"/>
          <a:sy n="75" d="100"/>
        </p:scale>
        <p:origin x="67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D97F48-8357-4E7C-A8EA-41020F5ADF58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5D15E7-FA27-42EA-A82C-6DBF0037D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224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CAE99-D3EE-4BB8-0EE4-43FC020D51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BCBA57-3145-E5F1-1F39-C68D7F0782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FA7159-063D-4298-C071-806849649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2472A-EAA9-47F6-A5B9-17F9B1015ECF}" type="datetime1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CBA47-D48E-4647-99CB-8D5CCF947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920DF-F24D-E0A8-8FF7-20BA7EC81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09A25-617B-40AA-8115-56665B4A0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35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73A63-7C16-E640-3864-66DE0E91A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1F4802-AC5E-D50B-032C-C151B6D0C9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3848F3-F755-6BA8-B2CA-EB6A8E7A8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D344B-04CC-44F2-883C-1EB0243EE453}" type="datetime1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634DB8-1D4B-70D3-7ED9-3ECD88744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F6075-7FA7-67C8-1A14-ECD51F731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09A25-617B-40AA-8115-56665B4A0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100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FD7E37-6749-109D-E038-D2A668FB0F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DE8494-5865-2172-FFFD-FECC15620B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40060-DFEB-8292-F566-574978B16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B63A-9BF2-4885-8761-46C5D7EAC219}" type="datetime1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8EE5DC-21DE-FFC6-D675-742629132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09C108-80E9-D6A8-52DF-C791AB080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09A25-617B-40AA-8115-56665B4A0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01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A63D9-82D6-9C4D-C001-8B9B5B620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3BCA81-F385-4175-11F2-129FCA957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DAACFE-EB55-7ABE-FC60-4F51D32E0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9009D-CFAA-4E67-A35E-658877B8E5ED}" type="datetime1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3BF92C-BD55-2E1C-D2B7-B3C77B80B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596105-4722-7C5D-D4F8-AB119060A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09A25-617B-40AA-8115-56665B4A0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616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A1449-441A-3088-26BD-9B40D22B6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789578-DCE5-B217-FB80-671FD0D0C9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C45355-CA60-9F32-B122-2ABCD11ED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DB2C3-BD42-4868-993D-2283C0593928}" type="datetime1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0CEDB8-813B-F005-FFE5-0A85471F2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7F18F9-3734-0A1D-2957-743B92819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09A25-617B-40AA-8115-56665B4A0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856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94E06-37E5-32D2-E872-9779F4DDF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A5DBE3-A4C9-76A1-4D45-DD7E58A75F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B36D4F-B372-1EC2-903E-7B7412C0D2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7F3726-2482-E70F-D51C-88F317858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2BA86-7953-4841-9525-A887FE53E95F}" type="datetime1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7A017F-B728-A689-E6AA-6CE874C7D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E7F24B-BB78-A071-E039-75928639C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09A25-617B-40AA-8115-56665B4A0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852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88E7A-AEAF-AEA7-4E2E-28D96C99A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26C5F2-8F0B-A8ED-F651-D36ABB39FB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972E9-18DC-5494-91B9-845FB58BD1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AAE82E-C0B3-F403-D698-E87719A276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FE990A-44CC-3450-D58F-C25CF3B063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9FDA04-7E6F-16BD-4E12-8F955B0CA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85B46-963C-4516-A413-EE309F31B47C}" type="datetime1">
              <a:rPr lang="en-US" smtClean="0"/>
              <a:t>6/21/2024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926EA8-C2D6-AE7C-9C31-78AE976DB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08524C-C5E7-F4C2-3638-671FE2194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09A25-617B-40AA-8115-56665B4A0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593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EB530-2650-41FB-429E-07F2D2037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24AFCA-9C40-4CF7-1F7F-3C5255089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B4483-3EBB-4ECB-922D-A205E03D6C76}" type="datetime1">
              <a:rPr lang="en-US" smtClean="0"/>
              <a:t>6/21/2024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6C3B8B-46CA-E325-B86E-91CF9E788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9A5504-36C1-41A3-030C-C1CA0B6A8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09A25-617B-40AA-8115-56665B4A0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559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98C486-DEFD-EF33-9916-7DF152A10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91CD-4499-4B0F-9A7E-DBFF0C976F87}" type="datetime1">
              <a:rPr lang="en-US" smtClean="0"/>
              <a:t>6/21/2024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C0EA02-8315-89B9-551F-8AEE5E398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2D65AF-E7CE-511E-7734-18C38F2D6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09A25-617B-40AA-8115-56665B4A0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299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1EA87-9670-68ED-0C03-682CB7601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540BF-5916-271C-A144-ABF415DCCF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B5C42D-B8F4-4642-6E6D-13BB486C82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09AA6F-8E20-42AE-CBCE-F94FE3397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A934-922C-469F-8241-84C227CA3524}" type="datetime1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CBDA43-267A-DD5A-8BB1-46E1F950E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067B8-87BF-B210-8028-8256E818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09A25-617B-40AA-8115-56665B4A0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26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D4931-45FB-BEC5-AC01-750A36922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CC7083-EAE2-3678-6D5F-B06F1E9164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39BCD2-5236-D171-33E7-F6AF5878BA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C9D4D8-F782-A1F8-2923-F8E31DC5F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433F-C143-4AC7-BBEA-D3B5014BFB5F}" type="datetime1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4A2706-465A-EF18-8CC6-7505F9B75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9CED1F-25C2-0E14-43AA-4553DE7FD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09A25-617B-40AA-8115-56665B4A0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967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FAD6F3-CF9D-BCBA-54E4-4888B3174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EA8A2E-520F-4E03-7AF1-A1D065C031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309562-3C75-0690-1ACA-A9D1A093D9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F31CDED-B599-429C-A99B-D162A260A3F2}" type="datetime1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7CAE5-C1C6-0DC8-7FEB-243FBEFD50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E40A60-137F-7508-7BDC-D17DB68B3E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C09A25-617B-40AA-8115-56665B4A0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045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4CD2D-C3E7-2DF0-C307-523E9D0727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Optimization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470039-242B-17CF-42F8-13BC025367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Professor Thomas R. Sexton, Ph.D.</a:t>
            </a:r>
          </a:p>
          <a:p>
            <a:r>
              <a:rPr lang="en-US" dirty="0"/>
              <a:t>College of Business</a:t>
            </a:r>
          </a:p>
          <a:p>
            <a:r>
              <a:rPr lang="en-US" dirty="0"/>
              <a:t>Stony Brook University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173551-4929-9B26-D713-B0D570604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09A25-617B-40AA-8115-56665B4A0B2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452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BB937-85BD-FE8E-A5F8-828FF97CE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Programming Formulation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18ABC65-71B7-92AC-C09E-2822A286F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09A25-617B-40AA-8115-56665B4A0B26}" type="slidenum">
              <a:rPr lang="en-US" smtClean="0"/>
              <a:t>10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B2B24B5E-FD02-B62D-F159-AB2B1042278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05215789"/>
                  </p:ext>
                </p:extLst>
              </p:nvPr>
            </p:nvGraphicFramePr>
            <p:xfrm>
              <a:off x="3141406" y="1609315"/>
              <a:ext cx="5909187" cy="49987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5909187">
                      <a:extLst>
                        <a:ext uri="{9D8B030D-6E8A-4147-A177-3AD203B41FA5}">
                          <a16:colId xmlns:a16="http://schemas.microsoft.com/office/drawing/2014/main" val="3361157966"/>
                        </a:ext>
                      </a:extLst>
                    </a:gridCol>
                  </a:tblGrid>
                  <a:tr h="432153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2800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Minimize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800" i="1" kern="120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kern="120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2800" kern="120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2800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+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800" i="1" kern="120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0" kern="120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2800" kern="120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2800" kern="120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m:rPr>
                                  <m:nor/>
                                </m:rPr>
                                <a:rPr lang="en-US" sz="2800" b="0" i="0" kern="1200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2800" kern="1200" dirty="0" smtClean="0">
                                  <a:solidFill>
                                    <a:schemeClr val="dk1"/>
                                  </a:solidFill>
                                  <a:latin typeface="+mn-lt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r>
                                <a:rPr lang="en-US" sz="2800" b="0" i="1" kern="1200" dirty="0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sz="2800" i="1" kern="120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kern="120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2800" kern="120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2800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+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800" i="1" kern="120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0" kern="120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2800" kern="120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2800" kern="120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  <m:r>
                                <m:rPr>
                                  <m:nor/>
                                </m:rPr>
                                <a:rPr lang="en-US" sz="2800" kern="1200" dirty="0" smtClean="0">
                                  <a:solidFill>
                                    <a:schemeClr val="dk1"/>
                                  </a:solidFill>
                                  <a:latin typeface="+mn-lt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r>
                                <a:rPr lang="en-US" sz="2800" b="0" i="1" kern="1200" dirty="0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sz="2800" i="1" kern="120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kern="120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2800" kern="120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  <m:r>
                                <m:rPr>
                                  <m:nor/>
                                </m:rPr>
                                <a:rPr lang="en-US" sz="2800" kern="1200" dirty="0" smtClean="0">
                                  <a:solidFill>
                                    <a:schemeClr val="dk1"/>
                                  </a:solidFill>
                                  <a:latin typeface="+mn-lt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r>
                                <a:rPr lang="en-US" sz="2800" b="0" i="1" kern="1200" dirty="0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sz="2800" i="1" kern="120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kern="120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2800" kern="120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</m:oMath>
                          </a14:m>
                          <a:endParaRPr lang="en-US" sz="28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835599855"/>
                      </a:ext>
                    </a:extLst>
                  </a:tr>
                  <a:tr h="432153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2800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subject to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500053562"/>
                      </a:ext>
                    </a:extLst>
                  </a:tr>
                  <a:tr h="432153">
                    <a:tc>
                      <a:txBody>
                        <a:bodyPr/>
                        <a:lstStyle/>
                        <a:p>
                          <a:pPr lvl="2"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kern="1200" smtClean="0">
                                        <a:solidFill>
                                          <a:schemeClr val="dk1"/>
                                        </a:solidFill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kern="1200" smtClean="0">
                                        <a:solidFill>
                                          <a:schemeClr val="dk1"/>
                                        </a:solidFill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US" sz="2800" kern="1200" smtClean="0">
                                        <a:solidFill>
                                          <a:schemeClr val="dk1"/>
                                        </a:solidFill>
                                      </a:rPr>
                                      <m:t>6</m:t>
                                    </m:r>
                                  </m:sub>
                                </m:sSub>
                                <m:r>
                                  <a:rPr lang="en-US" sz="2800" kern="1200" smtClean="0">
                                    <a:solidFill>
                                      <a:schemeClr val="dk1"/>
                                    </a:solidFill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sz="2800" kern="1200" smtClean="0">
                                        <a:solidFill>
                                          <a:schemeClr val="dk1"/>
                                        </a:solidFill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kern="1200" smtClean="0">
                                        <a:solidFill>
                                          <a:schemeClr val="dk1"/>
                                        </a:solidFill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US" sz="2800" kern="1200" smtClean="0">
                                        <a:solidFill>
                                          <a:schemeClr val="dk1"/>
                                        </a:solidFill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2800" kern="1200" smtClean="0">
                                    <a:solidFill>
                                      <a:schemeClr val="dk1"/>
                                    </a:solidFill>
                                  </a:rPr>
                                  <m:t>≥ 90</m:t>
                                </m:r>
                              </m:oMath>
                            </m:oMathPara>
                          </a14:m>
                          <a:endParaRPr lang="en-US" sz="28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262834297"/>
                      </a:ext>
                    </a:extLst>
                  </a:tr>
                  <a:tr h="432153">
                    <a:tc>
                      <a:txBody>
                        <a:bodyPr/>
                        <a:lstStyle/>
                        <a:p>
                          <a:pPr marL="914400" marR="0" lvl="2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800" kern="1200" smtClean="0">
                                      <a:solidFill>
                                        <a:schemeClr val="dk1"/>
                                      </a:solidFill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kern="1200" smtClean="0">
                                      <a:solidFill>
                                        <a:schemeClr val="dk1"/>
                                      </a:solidFill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2800" kern="1200" smtClean="0">
                                      <a:solidFill>
                                        <a:schemeClr val="dk1"/>
                                      </a:solidFill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800" kern="1200" smtClean="0">
                                  <a:solidFill>
                                    <a:schemeClr val="dk1"/>
                                  </a:solidFill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800" kern="1200" smtClean="0">
                                      <a:solidFill>
                                        <a:schemeClr val="dk1"/>
                                      </a:solidFill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kern="1200" smtClean="0">
                                      <a:solidFill>
                                        <a:schemeClr val="dk1"/>
                                      </a:solidFill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2800" kern="1200" smtClean="0">
                                      <a:solidFill>
                                        <a:schemeClr val="dk1"/>
                                      </a:solidFill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800" kern="1200" smtClean="0">
                                  <a:solidFill>
                                    <a:schemeClr val="dk1"/>
                                  </a:solidFill>
                                </a:rPr>
                                <m:t>≥</m:t>
                              </m:r>
                            </m:oMath>
                          </a14:m>
                          <a:r>
                            <a:rPr lang="en-US" sz="2800" kern="1200" dirty="0">
                              <a:solidFill>
                                <a:schemeClr val="dk1"/>
                              </a:solidFill>
                            </a:rPr>
                            <a:t> 215</a:t>
                          </a:r>
                          <a:endParaRPr lang="en-US" sz="28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998881956"/>
                      </a:ext>
                    </a:extLst>
                  </a:tr>
                  <a:tr h="432153">
                    <a:tc>
                      <a:txBody>
                        <a:bodyPr/>
                        <a:lstStyle/>
                        <a:p>
                          <a:pPr marL="914400" marR="0" lvl="2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800" kern="1200" smtClean="0">
                                      <a:solidFill>
                                        <a:schemeClr val="dk1"/>
                                      </a:solidFill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kern="1200" smtClean="0">
                                      <a:solidFill>
                                        <a:schemeClr val="dk1"/>
                                      </a:solidFill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2800" kern="1200" smtClean="0">
                                      <a:solidFill>
                                        <a:schemeClr val="dk1"/>
                                      </a:solidFill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800" kern="1200" smtClean="0">
                                  <a:solidFill>
                                    <a:schemeClr val="dk1"/>
                                  </a:solidFill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800" kern="1200" smtClean="0">
                                      <a:solidFill>
                                        <a:schemeClr val="dk1"/>
                                      </a:solidFill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kern="1200" smtClean="0">
                                      <a:solidFill>
                                        <a:schemeClr val="dk1"/>
                                      </a:solidFill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2800" kern="1200" smtClean="0">
                                      <a:solidFill>
                                        <a:schemeClr val="dk1"/>
                                      </a:solidFill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sz="2800" kern="1200" smtClean="0">
                                  <a:solidFill>
                                    <a:schemeClr val="dk1"/>
                                  </a:solidFill>
                                </a:rPr>
                                <m:t>≥ </m:t>
                              </m:r>
                            </m:oMath>
                          </a14:m>
                          <a:r>
                            <a:rPr lang="en-US" sz="2800" kern="1200" dirty="0">
                              <a:solidFill>
                                <a:schemeClr val="dk1"/>
                              </a:solidFill>
                            </a:rPr>
                            <a:t>250</a:t>
                          </a:r>
                          <a:endParaRPr lang="en-US" sz="28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985223604"/>
                      </a:ext>
                    </a:extLst>
                  </a:tr>
                  <a:tr h="432153">
                    <a:tc>
                      <a:txBody>
                        <a:bodyPr/>
                        <a:lstStyle/>
                        <a:p>
                          <a:pPr marL="914400" marR="0" lvl="2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800" kern="1200" smtClean="0">
                                      <a:solidFill>
                                        <a:schemeClr val="dk1"/>
                                      </a:solidFill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kern="1200" smtClean="0">
                                      <a:solidFill>
                                        <a:schemeClr val="dk1"/>
                                      </a:solidFill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2800" kern="1200" smtClean="0">
                                      <a:solidFill>
                                        <a:schemeClr val="dk1"/>
                                      </a:solidFill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sz="2800" kern="1200" smtClean="0">
                                  <a:solidFill>
                                    <a:schemeClr val="dk1"/>
                                  </a:solidFill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800" kern="1200" smtClean="0">
                                      <a:solidFill>
                                        <a:schemeClr val="dk1"/>
                                      </a:solidFill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kern="1200" smtClean="0">
                                      <a:solidFill>
                                        <a:schemeClr val="dk1"/>
                                      </a:solidFill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2800" kern="1200" smtClean="0">
                                      <a:solidFill>
                                        <a:schemeClr val="dk1"/>
                                      </a:solidFill>
                                    </a:rPr>
                                    <m:t>4</m:t>
                                  </m:r>
                                </m:sub>
                              </m:sSub>
                              <m:r>
                                <a:rPr lang="en-US" sz="2800" kern="1200" smtClean="0">
                                  <a:solidFill>
                                    <a:schemeClr val="dk1"/>
                                  </a:solidFill>
                                </a:rPr>
                                <m:t>≥</m:t>
                              </m:r>
                            </m:oMath>
                          </a14:m>
                          <a:r>
                            <a:rPr lang="en-US" sz="2800" kern="1200" dirty="0">
                              <a:solidFill>
                                <a:schemeClr val="dk1"/>
                              </a:solidFill>
                            </a:rPr>
                            <a:t> 165</a:t>
                          </a:r>
                          <a:endParaRPr lang="en-US" sz="28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799641982"/>
                      </a:ext>
                    </a:extLst>
                  </a:tr>
                  <a:tr h="432153">
                    <a:tc>
                      <a:txBody>
                        <a:bodyPr/>
                        <a:lstStyle/>
                        <a:p>
                          <a:pPr marL="914400" marR="0" lvl="2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kern="1200" smtClean="0">
                                        <a:solidFill>
                                          <a:schemeClr val="dk1"/>
                                        </a:solidFill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kern="1200" smtClean="0">
                                        <a:solidFill>
                                          <a:schemeClr val="dk1"/>
                                        </a:solidFill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US" sz="2800" kern="1200" smtClean="0">
                                        <a:solidFill>
                                          <a:schemeClr val="dk1"/>
                                        </a:solidFill>
                                      </a:rPr>
                                      <m:t>4</m:t>
                                    </m:r>
                                  </m:sub>
                                </m:sSub>
                                <m:r>
                                  <a:rPr lang="en-US" sz="2800" kern="1200" smtClean="0">
                                    <a:solidFill>
                                      <a:schemeClr val="dk1"/>
                                    </a:solidFill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sz="2800" kern="1200" smtClean="0">
                                        <a:solidFill>
                                          <a:schemeClr val="dk1"/>
                                        </a:solidFill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kern="1200" smtClean="0">
                                        <a:solidFill>
                                          <a:schemeClr val="dk1"/>
                                        </a:solidFill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US" sz="2800" kern="1200" smtClean="0">
                                        <a:solidFill>
                                          <a:schemeClr val="dk1"/>
                                        </a:solidFill>
                                      </a:rPr>
                                      <m:t>5</m:t>
                                    </m:r>
                                  </m:sub>
                                </m:sSub>
                                <m:r>
                                  <a:rPr lang="en-US" sz="2800" kern="1200" smtClean="0">
                                    <a:solidFill>
                                      <a:schemeClr val="dk1"/>
                                    </a:solidFill>
                                  </a:rPr>
                                  <m:t>≥300</m:t>
                                </m:r>
                              </m:oMath>
                            </m:oMathPara>
                          </a14:m>
                          <a:endParaRPr lang="en-US" sz="28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752850454"/>
                      </a:ext>
                    </a:extLst>
                  </a:tr>
                  <a:tr h="432153">
                    <a:tc>
                      <a:txBody>
                        <a:bodyPr/>
                        <a:lstStyle/>
                        <a:p>
                          <a:pPr marL="914400" marR="0" lvl="2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800" kern="1200" smtClean="0">
                                      <a:solidFill>
                                        <a:schemeClr val="dk1"/>
                                      </a:solidFill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kern="1200" smtClean="0">
                                      <a:solidFill>
                                        <a:schemeClr val="dk1"/>
                                      </a:solidFill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2800" kern="1200" smtClean="0">
                                      <a:solidFill>
                                        <a:schemeClr val="dk1"/>
                                      </a:solidFill>
                                    </a:rPr>
                                    <m:t>5</m:t>
                                  </m:r>
                                </m:sub>
                              </m:sSub>
                              <m:r>
                                <a:rPr lang="en-US" sz="2800" kern="1200" smtClean="0">
                                  <a:solidFill>
                                    <a:schemeClr val="dk1"/>
                                  </a:solidFill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800" kern="1200" smtClean="0">
                                      <a:solidFill>
                                        <a:schemeClr val="dk1"/>
                                      </a:solidFill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kern="1200" smtClean="0">
                                      <a:solidFill>
                                        <a:schemeClr val="dk1"/>
                                      </a:solidFill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2800" kern="1200" smtClean="0">
                                      <a:solidFill>
                                        <a:schemeClr val="dk1"/>
                                      </a:solidFill>
                                    </a:rPr>
                                    <m:t>6</m:t>
                                  </m:r>
                                </m:sub>
                              </m:sSub>
                              <m:r>
                                <a:rPr lang="en-US" sz="2800" kern="1200" smtClean="0">
                                  <a:solidFill>
                                    <a:schemeClr val="dk1"/>
                                  </a:solidFill>
                                </a:rPr>
                                <m:t>≥</m:t>
                              </m:r>
                            </m:oMath>
                          </a14:m>
                          <a:r>
                            <a:rPr lang="en-US" sz="2800" kern="1200" dirty="0">
                              <a:solidFill>
                                <a:schemeClr val="dk1"/>
                              </a:solidFill>
                            </a:rPr>
                            <a:t> 125</a:t>
                          </a:r>
                        </a:p>
                        <a:p>
                          <a:pPr marL="914400" marR="0" lvl="2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28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914400" marR="0" lvl="2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800" i="1" kern="120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kern="120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2800" kern="120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800" b="0" i="0" kern="1200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2800" i="1" kern="120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kern="120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2800" kern="120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m:rPr>
                                  <m:nor/>
                                </m:rPr>
                                <a:rPr lang="en-US" sz="2800" b="0" i="0" kern="1200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800" b="0" i="1" kern="1200" dirty="0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 </m:t>
                              </m:r>
                              <m:r>
                                <a:rPr lang="en-US" sz="2800" b="0" i="1" kern="1200" dirty="0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sz="2800" i="1" kern="120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kern="120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2800" kern="120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sz="2800" b="0" i="1" kern="1200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2800" i="1" kern="120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kern="120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2800" kern="120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  <m:r>
                                <a:rPr lang="en-US" sz="2800" b="0" i="1" kern="1200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2800" i="1" kern="120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kern="120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2800" kern="120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2800" i="1" kern="120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kern="120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2800" kern="120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2800" kern="1200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2800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≥ 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133269509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B2B24B5E-FD02-B62D-F159-AB2B1042278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05215789"/>
                  </p:ext>
                </p:extLst>
              </p:nvPr>
            </p:nvGraphicFramePr>
            <p:xfrm>
              <a:off x="3141406" y="1609315"/>
              <a:ext cx="5909187" cy="49987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5909187">
                      <a:extLst>
                        <a:ext uri="{9D8B030D-6E8A-4147-A177-3AD203B41FA5}">
                          <a16:colId xmlns:a16="http://schemas.microsoft.com/office/drawing/2014/main" val="3361157966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t="-11765" b="-89882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35599855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2800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subject to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50005356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t="-211765" b="-69882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62834297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t="-311765" b="-59882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98881956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t="-406977" b="-49186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85223604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t="-512941" b="-39764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9964198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t="-612941" b="-29764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52850454"/>
                      </a:ext>
                    </a:extLst>
                  </a:tr>
                  <a:tr h="13716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t="-269333" b="-1244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3326950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8884265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4931EB8-7089-97EE-609B-22573E678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Assignment: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7C76BDA-D472-867C-4BF9-2D71DD91A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09A25-617B-40AA-8115-56665B4A0B26}" type="slidenum">
              <a:rPr lang="en-US" smtClean="0"/>
              <a:t>11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5ECB39F-4CD1-B22A-0E7E-C676A5F682DE}"/>
              </a:ext>
            </a:extLst>
          </p:cNvPr>
          <p:cNvSpPr txBox="1"/>
          <p:nvPr/>
        </p:nvSpPr>
        <p:spPr>
          <a:xfrm>
            <a:off x="1932039" y="2007582"/>
            <a:ext cx="832792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What are the optimal values of the decision variables?</a:t>
            </a:r>
          </a:p>
          <a:p>
            <a:endParaRPr lang="en-US" sz="3200" dirty="0"/>
          </a:p>
          <a:p>
            <a:r>
              <a:rPr lang="en-US" sz="3200" dirty="0"/>
              <a:t>How many workers should start their 8-hour shift at each of the six possible starting times?</a:t>
            </a:r>
          </a:p>
          <a:p>
            <a:endParaRPr lang="en-US" sz="3200" dirty="0"/>
          </a:p>
          <a:p>
            <a:r>
              <a:rPr lang="en-US" sz="3200" dirty="0"/>
              <a:t>How many maintenance workers does the theme park need to employ?</a:t>
            </a:r>
          </a:p>
        </p:txBody>
      </p:sp>
    </p:spTree>
    <p:extLst>
      <p:ext uri="{BB962C8B-B14F-4D97-AF65-F5344CB8AC3E}">
        <p14:creationId xmlns:p14="http://schemas.microsoft.com/office/powerpoint/2010/main" val="1699696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544A0-1945-3DF3-8D7D-BFF7D263B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C1327-8B28-761C-324C-C78CBF7A9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action of making the best or most effective use of a situation or resource.</a:t>
            </a:r>
          </a:p>
          <a:p>
            <a:r>
              <a:rPr lang="en-US" dirty="0"/>
              <a:t>We all do it, every day:</a:t>
            </a:r>
          </a:p>
          <a:p>
            <a:pPr lvl="1"/>
            <a:r>
              <a:rPr lang="en-US" dirty="0"/>
              <a:t>Shortest route to our destination</a:t>
            </a:r>
          </a:p>
          <a:p>
            <a:pPr lvl="1"/>
            <a:r>
              <a:rPr lang="en-US" dirty="0"/>
              <a:t>Least expensive item that meets our needs</a:t>
            </a:r>
          </a:p>
          <a:p>
            <a:pPr lvl="1"/>
            <a:r>
              <a:rPr lang="en-US" dirty="0"/>
              <a:t>Fastest way to finish our undesirable tasks</a:t>
            </a:r>
          </a:p>
          <a:p>
            <a:r>
              <a:rPr lang="en-US" dirty="0"/>
              <a:t>Organizations do it:</a:t>
            </a:r>
          </a:p>
          <a:p>
            <a:pPr lvl="1"/>
            <a:r>
              <a:rPr lang="en-US" dirty="0"/>
              <a:t>Cheapest way to produce and transport its products</a:t>
            </a:r>
          </a:p>
          <a:p>
            <a:pPr lvl="1"/>
            <a:r>
              <a:rPr lang="en-US" dirty="0"/>
              <a:t>Price to charge to maximize profit</a:t>
            </a:r>
          </a:p>
          <a:p>
            <a:pPr lvl="1"/>
            <a:r>
              <a:rPr lang="en-US" dirty="0"/>
              <a:t>Smallest work force that gets the job done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17386D-FE79-C407-AEA5-03BE4F136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09A25-617B-40AA-8115-56665B4A0B2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028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15C6F-C709-5B0B-BC4E-6ECFFAD50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an Optimization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3A4A0-7FCD-39A2-B585-17ED3B3CF7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Decision variables: The things we can select.</a:t>
            </a:r>
          </a:p>
          <a:p>
            <a:r>
              <a:rPr lang="en-US" dirty="0"/>
              <a:t>Objective function: What we want to minimize or maximize.</a:t>
            </a:r>
          </a:p>
          <a:p>
            <a:r>
              <a:rPr lang="en-US" dirty="0"/>
              <a:t>Constraints: Restrictions on what we must or cannot do.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9E0C2B-BA5E-891C-3F2F-8BF8236AC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09A25-617B-40AA-8115-56665B4A0B2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687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15C6F-C709-5B0B-BC4E-6ECFFAD50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Route to Our Destination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3A4A0-7FCD-39A2-B585-17ED3B3CF7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Decision variables: The transportation alternatives:</a:t>
            </a:r>
          </a:p>
          <a:p>
            <a:pPr lvl="1"/>
            <a:r>
              <a:rPr lang="en-US" dirty="0"/>
              <a:t>Mode of transportation (car, plane, bus, boat …)</a:t>
            </a:r>
          </a:p>
          <a:p>
            <a:pPr lvl="1"/>
            <a:r>
              <a:rPr lang="en-US" dirty="0"/>
              <a:t>Specific route to follow</a:t>
            </a:r>
          </a:p>
          <a:p>
            <a:r>
              <a:rPr lang="en-US" dirty="0"/>
              <a:t>Objective function: What we want to minimize or maximize.</a:t>
            </a:r>
          </a:p>
          <a:p>
            <a:pPr lvl="1"/>
            <a:r>
              <a:rPr lang="en-US" dirty="0"/>
              <a:t>Distance travelled</a:t>
            </a:r>
          </a:p>
          <a:p>
            <a:pPr lvl="1"/>
            <a:r>
              <a:rPr lang="en-US" dirty="0"/>
              <a:t>Travel time</a:t>
            </a:r>
          </a:p>
          <a:p>
            <a:pPr lvl="1"/>
            <a:r>
              <a:rPr lang="en-US" dirty="0"/>
              <a:t>Cost</a:t>
            </a:r>
          </a:p>
          <a:p>
            <a:r>
              <a:rPr lang="en-US" dirty="0"/>
              <a:t>Constraints: Conditions that must be met.</a:t>
            </a:r>
          </a:p>
          <a:p>
            <a:pPr lvl="1"/>
            <a:r>
              <a:rPr lang="en-US" dirty="0"/>
              <a:t>Earliest departure time</a:t>
            </a:r>
          </a:p>
          <a:p>
            <a:pPr lvl="1"/>
            <a:r>
              <a:rPr lang="en-US" dirty="0"/>
              <a:t>Latest arrival time</a:t>
            </a:r>
          </a:p>
          <a:p>
            <a:pPr lvl="1"/>
            <a:r>
              <a:rPr lang="en-US" dirty="0"/>
              <a:t>Available money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9E0C2B-BA5E-891C-3F2F-8BF8236AC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09A25-617B-40AA-8115-56665B4A0B2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008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15C6F-C709-5B0B-BC4E-6ECFFAD50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Buying a Car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3A4A0-7FCD-39A2-B585-17ED3B3CF7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Decision variables: The available cars</a:t>
            </a:r>
          </a:p>
          <a:p>
            <a:r>
              <a:rPr lang="en-US" dirty="0"/>
              <a:t>Objective function: What we want to minimize or maximize.</a:t>
            </a:r>
          </a:p>
          <a:p>
            <a:pPr lvl="1"/>
            <a:r>
              <a:rPr lang="en-US" dirty="0"/>
              <a:t>Cost</a:t>
            </a:r>
          </a:p>
          <a:p>
            <a:pPr lvl="1"/>
            <a:r>
              <a:rPr lang="en-US" dirty="0"/>
              <a:t>Style</a:t>
            </a:r>
          </a:p>
          <a:p>
            <a:pPr lvl="1"/>
            <a:r>
              <a:rPr lang="en-US" dirty="0"/>
              <a:t>Fuel efficiency</a:t>
            </a:r>
          </a:p>
          <a:p>
            <a:r>
              <a:rPr lang="en-US" dirty="0"/>
              <a:t>Constraints: Conditions that must be met.</a:t>
            </a:r>
          </a:p>
          <a:p>
            <a:pPr lvl="1"/>
            <a:r>
              <a:rPr lang="en-US" dirty="0"/>
              <a:t>Functionality (number of seats, towing capacity, etc.)</a:t>
            </a:r>
          </a:p>
          <a:p>
            <a:pPr lvl="1"/>
            <a:r>
              <a:rPr lang="en-US" dirty="0"/>
              <a:t>Available money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9E0C2B-BA5E-891C-3F2F-8BF8236AC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09A25-617B-40AA-8115-56665B4A0B2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57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15C6F-C709-5B0B-BC4E-6ECFFAD50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Mowing the Lawn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3A4A0-7FCD-39A2-B585-17ED3B3CF7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Decision variables: The alternatives:</a:t>
            </a:r>
          </a:p>
          <a:p>
            <a:pPr lvl="1"/>
            <a:r>
              <a:rPr lang="en-US" dirty="0"/>
              <a:t>Do it yourself</a:t>
            </a:r>
          </a:p>
          <a:p>
            <a:pPr lvl="1"/>
            <a:r>
              <a:rPr lang="en-US" dirty="0"/>
              <a:t>Hire a neighborhood kid</a:t>
            </a:r>
          </a:p>
          <a:p>
            <a:pPr lvl="1"/>
            <a:r>
              <a:rPr lang="en-US" dirty="0"/>
              <a:t>Hire a professional landscaper</a:t>
            </a:r>
          </a:p>
          <a:p>
            <a:r>
              <a:rPr lang="en-US" dirty="0"/>
              <a:t>Objective function: What we want to minimize or maximize.</a:t>
            </a:r>
          </a:p>
          <a:p>
            <a:pPr lvl="1"/>
            <a:r>
              <a:rPr lang="en-US" dirty="0"/>
              <a:t>Cost</a:t>
            </a:r>
          </a:p>
          <a:p>
            <a:pPr lvl="1"/>
            <a:r>
              <a:rPr lang="en-US" dirty="0"/>
              <a:t>Time to completion</a:t>
            </a:r>
          </a:p>
          <a:p>
            <a:r>
              <a:rPr lang="en-US" dirty="0"/>
              <a:t>Constraints: Conditions that must be met.</a:t>
            </a:r>
          </a:p>
          <a:p>
            <a:pPr lvl="1"/>
            <a:r>
              <a:rPr lang="en-US" dirty="0"/>
              <a:t>Keep wife happy</a:t>
            </a:r>
          </a:p>
          <a:p>
            <a:pPr lvl="1"/>
            <a:r>
              <a:rPr lang="en-US" dirty="0"/>
              <a:t>Number of kids in the neighborhood</a:t>
            </a:r>
          </a:p>
          <a:p>
            <a:pPr lvl="1"/>
            <a:r>
              <a:rPr lang="en-US" dirty="0"/>
              <a:t>Available money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9E0C2B-BA5E-891C-3F2F-8BF8236AC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09A25-617B-40AA-8115-56665B4A0B2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91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55ECF-DD78-9C74-2B3B-ABE5D488D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Workforce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01B786-7EFE-CA94-6B68-6F3C7B654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Maintenance at a large theme park goes on 24 hours/day.</a:t>
            </a:r>
          </a:p>
          <a:p>
            <a:r>
              <a:rPr lang="en-US" dirty="0"/>
              <a:t>Maintenance personnel work 8-hour shifts starting every 4 hours.</a:t>
            </a:r>
          </a:p>
          <a:p>
            <a:r>
              <a:rPr lang="en-US" dirty="0"/>
              <a:t>The minimum number of workers needed during each period: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2787F03-9A1D-4225-9341-426C09CA80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3143142"/>
              </p:ext>
            </p:extLst>
          </p:nvPr>
        </p:nvGraphicFramePr>
        <p:xfrm>
          <a:off x="4254090" y="3446780"/>
          <a:ext cx="3683819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553">
                  <a:extLst>
                    <a:ext uri="{9D8B030D-6E8A-4147-A177-3AD203B41FA5}">
                      <a16:colId xmlns:a16="http://schemas.microsoft.com/office/drawing/2014/main" val="3480013663"/>
                    </a:ext>
                  </a:extLst>
                </a:gridCol>
                <a:gridCol w="2058266">
                  <a:extLst>
                    <a:ext uri="{9D8B030D-6E8A-4147-A177-3AD203B41FA5}">
                      <a16:colId xmlns:a16="http://schemas.microsoft.com/office/drawing/2014/main" val="40912209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Period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Minimum Number of Workers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82992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 AM to 4 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26417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 AM to 8 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5699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 AM to 12 PM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34107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 PM to 4 PM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6881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 PM to 8 PM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1413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 PM to 12 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7906573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0BAF07-4A8E-0AC9-A2E0-E3C4534C1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09A25-617B-40AA-8115-56665B4A0B2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107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78F8B-68F6-02DD-7BE5-14B26AD64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Here’s the Problem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77DCAE0-883D-7663-6CAC-A55985D574E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How many workers should work each shift to minimize the total number of workers?</a:t>
                </a:r>
                <a:endParaRPr lang="en-US" b="0" i="1" dirty="0">
                  <a:latin typeface="Cambria Math" panose="02040503050406030204" pitchFamily="18" charset="0"/>
                </a:endParaRPr>
              </a:p>
              <a:p>
                <a:r>
                  <a:rPr lang="en-US" b="0" dirty="0"/>
                  <a:t>Objective function: Minimize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77DCAE0-883D-7663-6CAC-A55985D574E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951602-C27C-4460-C9ED-8A3CC6CB0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09A25-617B-40AA-8115-56665B4A0B26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46D3A90-32AC-B251-1A31-DF51A04849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052157"/>
              </p:ext>
            </p:extLst>
          </p:nvPr>
        </p:nvGraphicFramePr>
        <p:xfrm>
          <a:off x="4206570" y="3447330"/>
          <a:ext cx="377886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8644">
                  <a:extLst>
                    <a:ext uri="{9D8B030D-6E8A-4147-A177-3AD203B41FA5}">
                      <a16:colId xmlns:a16="http://schemas.microsoft.com/office/drawing/2014/main" val="3480013663"/>
                    </a:ext>
                  </a:extLst>
                </a:gridCol>
                <a:gridCol w="2190221">
                  <a:extLst>
                    <a:ext uri="{9D8B030D-6E8A-4147-A177-3AD203B41FA5}">
                      <a16:colId xmlns:a16="http://schemas.microsoft.com/office/drawing/2014/main" val="40912209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Shift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Number of Workers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82992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 AM to 8 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  <a:r>
                        <a:rPr lang="en-US" baseline="-25000" dirty="0"/>
                        <a:t>1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26417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 AM to 12 PM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X</a:t>
                      </a:r>
                      <a:r>
                        <a:rPr lang="en-US" baseline="-25000" dirty="0"/>
                        <a:t>2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5699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 AM to 4 PM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  <a:r>
                        <a:rPr lang="en-US" baseline="-25000" dirty="0"/>
                        <a:t>3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34107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 PM to 8 PM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  <a:r>
                        <a:rPr lang="en-US" baseline="-25000" dirty="0"/>
                        <a:t>4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6881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 PM to 12 PM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  <a:r>
                        <a:rPr lang="en-US" baseline="-25000" dirty="0"/>
                        <a:t>5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1413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 PM to 4 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  <a:r>
                        <a:rPr lang="en-US" baseline="-25000" dirty="0"/>
                        <a:t>6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7906573"/>
                  </a:ext>
                </a:extLst>
              </a:tr>
            </a:tbl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id="{BED76B4E-2C45-50B4-267D-F55B73743C3C}"/>
              </a:ext>
            </a:extLst>
          </p:cNvPr>
          <p:cNvGrpSpPr/>
          <p:nvPr/>
        </p:nvGrpSpPr>
        <p:grpSpPr>
          <a:xfrm>
            <a:off x="7985435" y="4096058"/>
            <a:ext cx="2023808" cy="2215842"/>
            <a:chOff x="7985431" y="3795252"/>
            <a:chExt cx="2023808" cy="2215842"/>
          </a:xfrm>
        </p:grpSpPr>
        <p:sp>
          <p:nvSpPr>
            <p:cNvPr id="6" name="Right Brace 5">
              <a:extLst>
                <a:ext uri="{FF2B5EF4-FFF2-40B4-BE49-F238E27FC236}">
                  <a16:creationId xmlns:a16="http://schemas.microsoft.com/office/drawing/2014/main" id="{15F5C62B-063A-FB48-8605-E7BFF481B110}"/>
                </a:ext>
              </a:extLst>
            </p:cNvPr>
            <p:cNvSpPr/>
            <p:nvPr/>
          </p:nvSpPr>
          <p:spPr>
            <a:xfrm>
              <a:off x="7985431" y="3795252"/>
              <a:ext cx="883265" cy="2215842"/>
            </a:xfrm>
            <a:prstGeom prst="righ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918C51E-8600-CB29-D604-56EC10F14E37}"/>
                </a:ext>
              </a:extLst>
            </p:cNvPr>
            <p:cNvSpPr txBox="1"/>
            <p:nvPr/>
          </p:nvSpPr>
          <p:spPr>
            <a:xfrm>
              <a:off x="8892867" y="4556725"/>
              <a:ext cx="1116372" cy="64633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Decision Variables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73779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9402E-DD17-DD6A-7E39-F69E0DA4D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Constraints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11BD843-D74D-A15D-059B-BD02F38B4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09A25-617B-40AA-8115-56665B4A0B26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EFCA947-5F24-ADF3-5F48-190F6F2062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722548"/>
              </p:ext>
            </p:extLst>
          </p:nvPr>
        </p:nvGraphicFramePr>
        <p:xfrm>
          <a:off x="1622323" y="2074606"/>
          <a:ext cx="4846483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8600">
                  <a:extLst>
                    <a:ext uri="{9D8B030D-6E8A-4147-A177-3AD203B41FA5}">
                      <a16:colId xmlns:a16="http://schemas.microsoft.com/office/drawing/2014/main" val="3480013663"/>
                    </a:ext>
                  </a:extLst>
                </a:gridCol>
                <a:gridCol w="2707883">
                  <a:extLst>
                    <a:ext uri="{9D8B030D-6E8A-4147-A177-3AD203B41FA5}">
                      <a16:colId xmlns:a16="http://schemas.microsoft.com/office/drawing/2014/main" val="4091220942"/>
                    </a:ext>
                  </a:extLst>
                </a:gridCol>
              </a:tblGrid>
              <a:tr h="75333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Period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Minimum Number of Workers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82992823"/>
                  </a:ext>
                </a:extLst>
              </a:tr>
              <a:tr h="43645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12 AM to 4 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26417741"/>
                  </a:ext>
                </a:extLst>
              </a:tr>
              <a:tr h="43645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 AM to 8 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215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5699029"/>
                  </a:ext>
                </a:extLst>
              </a:tr>
              <a:tr h="43645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 AM to 12 PM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34107454"/>
                  </a:ext>
                </a:extLst>
              </a:tr>
              <a:tr h="43645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12 PM to 4 PM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165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6881707"/>
                  </a:ext>
                </a:extLst>
              </a:tr>
              <a:tr h="43645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 PM to 8 PM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1413468"/>
                  </a:ext>
                </a:extLst>
              </a:tr>
              <a:tr h="43645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 PM to 12 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7906573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9" name="Table 8">
                <a:extLst>
                  <a:ext uri="{FF2B5EF4-FFF2-40B4-BE49-F238E27FC236}">
                    <a16:creationId xmlns:a16="http://schemas.microsoft.com/office/drawing/2014/main" id="{DDE7BDD5-13E6-E4AB-D7EB-CE6572B8B32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47886975"/>
                  </p:ext>
                </p:extLst>
              </p:nvPr>
            </p:nvGraphicFramePr>
            <p:xfrm>
              <a:off x="7675715" y="2118430"/>
              <a:ext cx="2520338" cy="352233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520338">
                      <a:extLst>
                        <a:ext uri="{9D8B030D-6E8A-4147-A177-3AD203B41FA5}">
                          <a16:colId xmlns:a16="http://schemas.microsoft.com/office/drawing/2014/main" val="3480013663"/>
                        </a:ext>
                      </a:extLst>
                    </a:gridCol>
                  </a:tblGrid>
                  <a:tr h="77913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Constraint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782992823"/>
                      </a:ext>
                    </a:extLst>
                  </a:tr>
                  <a:tr h="432153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kern="1200" smtClean="0">
                                        <a:solidFill>
                                          <a:schemeClr val="dk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kern="1200" smtClean="0">
                                        <a:solidFill>
                                          <a:schemeClr val="dk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US" sz="2400" kern="1200" smtClean="0">
                                        <a:solidFill>
                                          <a:schemeClr val="dk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6</m:t>
                                    </m:r>
                                  </m:sub>
                                </m:sSub>
                                <m:r>
                                  <a:rPr lang="en-US" sz="2400" kern="1200" smtClean="0">
                                    <a:solidFill>
                                      <a:schemeClr val="dk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sz="2400" kern="1200" smtClean="0">
                                        <a:solidFill>
                                          <a:schemeClr val="dk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kern="1200" smtClean="0">
                                        <a:solidFill>
                                          <a:schemeClr val="dk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US" sz="2400" kern="1200" smtClean="0">
                                        <a:solidFill>
                                          <a:schemeClr val="dk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2400" kern="1200" smtClean="0">
                                    <a:solidFill>
                                      <a:schemeClr val="dk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rPr>
                                  <m:t>≥ 90</m:t>
                                </m:r>
                              </m:oMath>
                            </m:oMathPara>
                          </a14:m>
                          <a:endParaRPr lang="en-US" sz="2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126417741"/>
                      </a:ext>
                    </a:extLst>
                  </a:tr>
                  <a:tr h="432153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400" kern="1200" smtClean="0">
                                      <a:solidFill>
                                        <a:schemeClr val="dk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kern="1200" smtClean="0">
                                      <a:solidFill>
                                        <a:schemeClr val="dk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2400" kern="1200" smtClean="0">
                                      <a:solidFill>
                                        <a:schemeClr val="dk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400" kern="1200" smtClean="0">
                                  <a:solidFill>
                                    <a:schemeClr val="dk1"/>
                                  </a:solidFill>
                                  <a:latin typeface="+mn-lt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400" kern="1200" smtClean="0">
                                      <a:solidFill>
                                        <a:schemeClr val="dk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kern="1200" smtClean="0">
                                      <a:solidFill>
                                        <a:schemeClr val="dk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2400" kern="1200" smtClean="0">
                                      <a:solidFill>
                                        <a:schemeClr val="dk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400" kern="1200" smtClean="0">
                                  <a:solidFill>
                                    <a:schemeClr val="dk1"/>
                                  </a:solidFill>
                                  <a:latin typeface="+mn-lt"/>
                                  <a:ea typeface="+mn-ea"/>
                                  <a:cs typeface="+mn-cs"/>
                                </a:rPr>
                                <m:t>≥</m:t>
                              </m:r>
                            </m:oMath>
                          </a14:m>
                          <a:r>
                            <a:rPr lang="en-US" sz="2400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215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965699029"/>
                      </a:ext>
                    </a:extLst>
                  </a:tr>
                  <a:tr h="432153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400" kern="1200" smtClean="0">
                                      <a:solidFill>
                                        <a:schemeClr val="dk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kern="1200" smtClean="0">
                                      <a:solidFill>
                                        <a:schemeClr val="dk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2400" kern="1200" smtClean="0">
                                      <a:solidFill>
                                        <a:schemeClr val="dk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400" kern="1200" smtClean="0">
                                  <a:solidFill>
                                    <a:schemeClr val="dk1"/>
                                  </a:solidFill>
                                  <a:latin typeface="+mn-lt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400" kern="1200" smtClean="0">
                                      <a:solidFill>
                                        <a:schemeClr val="dk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kern="1200" smtClean="0">
                                      <a:solidFill>
                                        <a:schemeClr val="dk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2400" kern="1200" smtClean="0">
                                      <a:solidFill>
                                        <a:schemeClr val="dk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sz="2400" kern="1200" smtClean="0">
                                  <a:solidFill>
                                    <a:schemeClr val="dk1"/>
                                  </a:solidFill>
                                  <a:latin typeface="+mn-lt"/>
                                  <a:ea typeface="+mn-ea"/>
                                  <a:cs typeface="+mn-cs"/>
                                </a:rPr>
                                <m:t>≥</m:t>
                              </m:r>
                              <m:r>
                                <a:rPr lang="en-US" sz="2400" kern="1200" smtClean="0">
                                  <a:solidFill>
                                    <a:schemeClr val="dk1"/>
                                  </a:solidFill>
                                  <a:latin typeface="+mn-lt"/>
                                  <a:ea typeface="+mn-ea"/>
                                  <a:cs typeface="+mn-cs"/>
                                </a:rPr>
                                <m:t> </m:t>
                              </m:r>
                            </m:oMath>
                          </a14:m>
                          <a:r>
                            <a:rPr lang="en-US" sz="2400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250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834107454"/>
                      </a:ext>
                    </a:extLst>
                  </a:tr>
                  <a:tr h="432153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400" kern="1200" smtClean="0">
                                      <a:solidFill>
                                        <a:schemeClr val="dk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kern="1200" smtClean="0">
                                      <a:solidFill>
                                        <a:schemeClr val="dk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2400" kern="1200" smtClean="0">
                                      <a:solidFill>
                                        <a:schemeClr val="dk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sz="2400" kern="1200" smtClean="0">
                                  <a:solidFill>
                                    <a:schemeClr val="dk1"/>
                                  </a:solidFill>
                                  <a:latin typeface="+mn-lt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400" kern="1200" smtClean="0">
                                      <a:solidFill>
                                        <a:schemeClr val="dk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kern="1200" smtClean="0">
                                      <a:solidFill>
                                        <a:schemeClr val="dk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2400" kern="1200" smtClean="0">
                                      <a:solidFill>
                                        <a:schemeClr val="dk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4</m:t>
                                  </m:r>
                                </m:sub>
                              </m:sSub>
                              <m:r>
                                <a:rPr lang="en-US" sz="2400" kern="1200" smtClean="0">
                                  <a:solidFill>
                                    <a:schemeClr val="dk1"/>
                                  </a:solidFill>
                                  <a:latin typeface="+mn-lt"/>
                                  <a:ea typeface="+mn-ea"/>
                                  <a:cs typeface="+mn-cs"/>
                                </a:rPr>
                                <m:t>≥</m:t>
                              </m:r>
                            </m:oMath>
                          </a14:m>
                          <a:r>
                            <a:rPr lang="en-US" sz="2400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165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76881707"/>
                      </a:ext>
                    </a:extLst>
                  </a:tr>
                  <a:tr h="432153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kern="1200" smtClean="0">
                                        <a:solidFill>
                                          <a:schemeClr val="dk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kern="1200" smtClean="0">
                                        <a:solidFill>
                                          <a:schemeClr val="dk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US" sz="2400" kern="1200" smtClean="0">
                                        <a:solidFill>
                                          <a:schemeClr val="dk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4</m:t>
                                    </m:r>
                                  </m:sub>
                                </m:sSub>
                                <m:r>
                                  <a:rPr lang="en-US" sz="2400" kern="1200" smtClean="0">
                                    <a:solidFill>
                                      <a:schemeClr val="dk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sz="2400" kern="1200" smtClean="0">
                                        <a:solidFill>
                                          <a:schemeClr val="dk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kern="1200" smtClean="0">
                                        <a:solidFill>
                                          <a:schemeClr val="dk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US" sz="2400" kern="1200" smtClean="0">
                                        <a:solidFill>
                                          <a:schemeClr val="dk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rPr>
                                      <m:t>5</m:t>
                                    </m:r>
                                  </m:sub>
                                </m:sSub>
                                <m:r>
                                  <a:rPr lang="en-US" sz="2400" kern="1200" smtClean="0">
                                    <a:solidFill>
                                      <a:schemeClr val="dk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rPr>
                                  <m:t>≥</m:t>
                                </m:r>
                                <m:r>
                                  <a:rPr lang="en-US" sz="2400" kern="1200" smtClean="0">
                                    <a:solidFill>
                                      <a:schemeClr val="dk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rPr>
                                  <m:t>30</m:t>
                                </m:r>
                                <m:r>
                                  <a:rPr lang="en-US" sz="2400" kern="1200" smtClean="0">
                                    <a:solidFill>
                                      <a:schemeClr val="dk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US" sz="2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011413468"/>
                      </a:ext>
                    </a:extLst>
                  </a:tr>
                  <a:tr h="432153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400" kern="1200" smtClean="0">
                                      <a:solidFill>
                                        <a:schemeClr val="dk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kern="1200" smtClean="0">
                                      <a:solidFill>
                                        <a:schemeClr val="dk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2400" kern="1200" smtClean="0">
                                      <a:solidFill>
                                        <a:schemeClr val="dk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5</m:t>
                                  </m:r>
                                </m:sub>
                              </m:sSub>
                              <m:r>
                                <a:rPr lang="en-US" sz="2400" kern="1200" smtClean="0">
                                  <a:solidFill>
                                    <a:schemeClr val="dk1"/>
                                  </a:solidFill>
                                  <a:latin typeface="+mn-lt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400" kern="1200" smtClean="0">
                                      <a:solidFill>
                                        <a:schemeClr val="dk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kern="1200" smtClean="0">
                                      <a:solidFill>
                                        <a:schemeClr val="dk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2400" kern="1200" smtClean="0">
                                      <a:solidFill>
                                        <a:schemeClr val="dk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rPr>
                                    <m:t>6</m:t>
                                  </m:r>
                                </m:sub>
                              </m:sSub>
                              <m:r>
                                <a:rPr lang="en-US" sz="2400" kern="1200" smtClean="0">
                                  <a:solidFill>
                                    <a:schemeClr val="dk1"/>
                                  </a:solidFill>
                                  <a:latin typeface="+mn-lt"/>
                                  <a:ea typeface="+mn-ea"/>
                                  <a:cs typeface="+mn-cs"/>
                                </a:rPr>
                                <m:t>≥</m:t>
                              </m:r>
                            </m:oMath>
                          </a14:m>
                          <a:r>
                            <a:rPr lang="en-US" sz="2400" kern="1200" dirty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125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72790657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9" name="Table 8">
                <a:extLst>
                  <a:ext uri="{FF2B5EF4-FFF2-40B4-BE49-F238E27FC236}">
                    <a16:creationId xmlns:a16="http://schemas.microsoft.com/office/drawing/2014/main" id="{DDE7BDD5-13E6-E4AB-D7EB-CE6572B8B32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47886975"/>
                  </p:ext>
                </p:extLst>
              </p:nvPr>
            </p:nvGraphicFramePr>
            <p:xfrm>
              <a:off x="7675715" y="2118430"/>
              <a:ext cx="2520338" cy="352233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520338">
                      <a:extLst>
                        <a:ext uri="{9D8B030D-6E8A-4147-A177-3AD203B41FA5}">
                          <a16:colId xmlns:a16="http://schemas.microsoft.com/office/drawing/2014/main" val="3480013663"/>
                        </a:ext>
                      </a:extLst>
                    </a:gridCol>
                  </a:tblGrid>
                  <a:tr h="77913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/>
                            <a:t>Constraint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782992823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42" t="-172000" r="-966" b="-530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26417741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42" t="-272000" r="-966" b="-430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65699029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42" t="-367105" r="-966" b="-32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34107454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42" t="-473333" r="-966" b="-229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76881707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42" t="-573333" r="-966" b="-129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11413468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42" t="-673333" r="-966" b="-29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2790657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0" name="Arrow: Right 9">
            <a:extLst>
              <a:ext uri="{FF2B5EF4-FFF2-40B4-BE49-F238E27FC236}">
                <a16:creationId xmlns:a16="http://schemas.microsoft.com/office/drawing/2014/main" id="{38E63B2A-BCF0-B03F-66F8-A90E2CEF1539}"/>
              </a:ext>
            </a:extLst>
          </p:cNvPr>
          <p:cNvSpPr/>
          <p:nvPr/>
        </p:nvSpPr>
        <p:spPr>
          <a:xfrm>
            <a:off x="6468806" y="3805083"/>
            <a:ext cx="1206908" cy="47194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802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1443</TotalTime>
  <Words>609</Words>
  <Application>Microsoft Office PowerPoint</Application>
  <PresentationFormat>Widescreen</PresentationFormat>
  <Paragraphs>137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Aptos</vt:lpstr>
      <vt:lpstr>Aptos Display</vt:lpstr>
      <vt:lpstr>Arial</vt:lpstr>
      <vt:lpstr>Cambria Math</vt:lpstr>
      <vt:lpstr>Office Theme</vt:lpstr>
      <vt:lpstr>Optimization</vt:lpstr>
      <vt:lpstr>Optimization</vt:lpstr>
      <vt:lpstr>Components of an Optimization Problem</vt:lpstr>
      <vt:lpstr>Route to Our Destination</vt:lpstr>
      <vt:lpstr>Buying a Car</vt:lpstr>
      <vt:lpstr>Mowing the Lawn</vt:lpstr>
      <vt:lpstr>Workforce Management</vt:lpstr>
      <vt:lpstr>Here’s the Problem</vt:lpstr>
      <vt:lpstr>Constraints</vt:lpstr>
      <vt:lpstr>Linear Programming Formulation</vt:lpstr>
      <vt:lpstr>Your Assignment: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Thomas Sexton</dc:creator>
  <cp:lastModifiedBy>Thomas Sexton</cp:lastModifiedBy>
  <cp:revision>30</cp:revision>
  <dcterms:created xsi:type="dcterms:W3CDTF">2024-06-21T16:29:47Z</dcterms:created>
  <dcterms:modified xsi:type="dcterms:W3CDTF">2024-06-22T16:33:09Z</dcterms:modified>
</cp:coreProperties>
</file>