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024" r:id="rId1"/>
    <p:sldMasterId id="2147483978" r:id="rId2"/>
    <p:sldMasterId id="2147483989" r:id="rId3"/>
    <p:sldMasterId id="2147484019" r:id="rId4"/>
  </p:sldMasterIdLst>
  <p:notesMasterIdLst>
    <p:notesMasterId r:id="rId18"/>
  </p:notesMasterIdLst>
  <p:sldIdLst>
    <p:sldId id="256" r:id="rId5"/>
    <p:sldId id="257" r:id="rId6"/>
    <p:sldId id="268" r:id="rId7"/>
    <p:sldId id="269" r:id="rId8"/>
    <p:sldId id="270" r:id="rId9"/>
    <p:sldId id="271" r:id="rId10"/>
    <p:sldId id="273" r:id="rId11"/>
    <p:sldId id="274" r:id="rId12"/>
    <p:sldId id="272" r:id="rId13"/>
    <p:sldId id="275" r:id="rId14"/>
    <p:sldId id="276" r:id="rId15"/>
    <p:sldId id="277" r:id="rId16"/>
    <p:sldId id="278" r:id="rId17"/>
  </p:sldIdLst>
  <p:sldSz cx="9144000" cy="6858000" type="screen4x3"/>
  <p:notesSz cx="9144000" cy="6858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21">
          <p15:clr>
            <a:srgbClr val="A4A3A4"/>
          </p15:clr>
        </p15:guide>
        <p15:guide id="2" pos="2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65" autoAdjust="0"/>
    <p:restoredTop sz="94648" autoAdjust="0"/>
  </p:normalViewPr>
  <p:slideViewPr>
    <p:cSldViewPr snapToGrid="0">
      <p:cViewPr varScale="1">
        <p:scale>
          <a:sx n="54" d="100"/>
          <a:sy n="54" d="100"/>
        </p:scale>
        <p:origin x="53" y="533"/>
      </p:cViewPr>
      <p:guideLst>
        <p:guide orient="horz" pos="921"/>
        <p:guide pos="2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951BE-2C43-41E8-8680-652BA3C8570E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2633A-2D70-4B5D-AEC1-F4A27B6FC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69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2633A-2D70-4B5D-AEC1-F4A27B6FC0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995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654B3D-56EB-4A9C-1A86-8F477BAF9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41FF31-E394-7133-AA7B-43C6C7E33B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96E105-BB01-80B2-581C-A74E68493F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26BA87-C49B-44C9-A443-B7A66C624B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2633A-2D70-4B5D-AEC1-F4A27B6FC0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517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2633A-2D70-4B5D-AEC1-F4A27B6FC03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304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BU stack_2clr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2543175"/>
            <a:ext cx="5253038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58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A63D9-82D6-9C4D-C001-8B9B5B620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BCA81-F385-4175-11F2-129FCA957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AACFE-EB55-7ABE-FC60-4F51D32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BF92C-BD55-2E1C-D2B7-B3C77B80B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596105-4722-7C5D-D4F8-AB119060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9A25-617B-40AA-8115-56665B4A0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72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288062"/>
            <a:ext cx="9144000" cy="467416"/>
          </a:xfrm>
          <a:prstGeom prst="rect">
            <a:avLst/>
          </a:prstGeom>
        </p:spPr>
        <p:txBody>
          <a:bodyPr anchor="ctr"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0" y="1091259"/>
            <a:ext cx="9144000" cy="52056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65739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79500"/>
            <a:ext cx="8229600" cy="5199217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3394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Centered 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92200"/>
            <a:ext cx="8229600" cy="5186519"/>
          </a:xfrm>
        </p:spPr>
        <p:txBody>
          <a:bodyPr tIns="0" rIns="0" bIns="0" anchor="ctr"/>
          <a:lstStyle>
            <a:lvl1pPr algn="ctr"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81553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375851"/>
            <a:ext cx="8229600" cy="4796349"/>
          </a:xfr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5621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Bulleted Text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2"/>
          </p:nvPr>
        </p:nvSpPr>
        <p:spPr>
          <a:xfrm>
            <a:off x="457199" y="1392239"/>
            <a:ext cx="5275716" cy="4741861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7"/>
          </p:nvPr>
        </p:nvSpPr>
        <p:spPr>
          <a:xfrm>
            <a:off x="6087218" y="1094980"/>
            <a:ext cx="3056782" cy="1661390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2"/>
          <p:cNvSpPr>
            <a:spLocks noGrp="1"/>
          </p:cNvSpPr>
          <p:nvPr>
            <p:ph type="pic" idx="21"/>
          </p:nvPr>
        </p:nvSpPr>
        <p:spPr>
          <a:xfrm>
            <a:off x="6087218" y="4619039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22"/>
          </p:nvPr>
        </p:nvSpPr>
        <p:spPr>
          <a:xfrm>
            <a:off x="6087218" y="2850446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71802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Bulleted Text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36146" y="1094981"/>
            <a:ext cx="4107853" cy="51730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2"/>
          </p:nvPr>
        </p:nvSpPr>
        <p:spPr>
          <a:xfrm>
            <a:off x="457199" y="1379891"/>
            <a:ext cx="4051301" cy="4792309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1166568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C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6400800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80975" y="195263"/>
            <a:ext cx="8767762" cy="53327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739496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C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6400800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65100"/>
            <a:ext cx="8229600" cy="5372099"/>
          </a:xfrm>
          <a:prstGeom prst="rect">
            <a:avLst/>
          </a:prstGeo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944657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C Centered 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6400800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39699"/>
            <a:ext cx="8229600" cy="5435601"/>
          </a:xfrm>
          <a:prstGeom prst="rect">
            <a:avLst/>
          </a:prstGeom>
        </p:spPr>
        <p:txBody>
          <a:bodyPr tIns="0" rIns="0" bIns="0" anchor="ctr"/>
          <a:lstStyle>
            <a:lvl1pPr algn="ctr"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56963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BM stack_2clr_pms1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450" y="2552700"/>
            <a:ext cx="52451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87311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C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6400800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45651"/>
            <a:ext cx="8229600" cy="4516949"/>
          </a:xfrm>
          <a:prstGeom prst="rect">
            <a:avLst/>
          </a:prstGeom>
        </p:spPr>
        <p:txBody>
          <a:bodyPr lIns="0"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01526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C Bulleted Text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>
            <a:spLocks noGrp="1"/>
          </p:cNvSpPr>
          <p:nvPr>
            <p:ph type="subTitle" idx="10"/>
          </p:nvPr>
        </p:nvSpPr>
        <p:spPr>
          <a:xfrm>
            <a:off x="348734" y="5949682"/>
            <a:ext cx="6400800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458788" y="642939"/>
            <a:ext cx="4456112" cy="4881561"/>
          </a:xfrm>
          <a:prstGeom prst="rect">
            <a:avLst/>
          </a:prstGeom>
        </p:spPr>
        <p:txBody>
          <a:bodyPr lIns="0"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21"/>
          </p:nvPr>
        </p:nvSpPr>
        <p:spPr>
          <a:xfrm>
            <a:off x="5245193" y="3822700"/>
            <a:ext cx="3682907" cy="17027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22"/>
          </p:nvPr>
        </p:nvSpPr>
        <p:spPr>
          <a:xfrm>
            <a:off x="5245193" y="2019300"/>
            <a:ext cx="3682907" cy="17027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23"/>
          </p:nvPr>
        </p:nvSpPr>
        <p:spPr>
          <a:xfrm>
            <a:off x="5245193" y="215900"/>
            <a:ext cx="3682907" cy="17027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413179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BC Bulleted Text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>
            <a:spLocks noGrp="1"/>
          </p:cNvSpPr>
          <p:nvPr>
            <p:ph type="subTitle" idx="10"/>
          </p:nvPr>
        </p:nvSpPr>
        <p:spPr>
          <a:xfrm>
            <a:off x="348734" y="5949682"/>
            <a:ext cx="6400800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458788" y="642939"/>
            <a:ext cx="4456112" cy="4841719"/>
          </a:xfrm>
          <a:prstGeom prst="rect">
            <a:avLst/>
          </a:prstGeom>
        </p:spPr>
        <p:txBody>
          <a:bodyPr lIns="0"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Picture Placeholder 1"/>
          <p:cNvSpPr>
            <a:spLocks noGrp="1"/>
          </p:cNvSpPr>
          <p:nvPr>
            <p:ph type="pic" idx="23"/>
          </p:nvPr>
        </p:nvSpPr>
        <p:spPr>
          <a:xfrm>
            <a:off x="5245100" y="215900"/>
            <a:ext cx="3683000" cy="5257800"/>
          </a:xfrm>
          <a:prstGeom prst="rect">
            <a:avLst/>
          </a:prstGeom>
          <a:solidFill>
            <a:srgbClr val="D9D9D9"/>
          </a:solidFill>
        </p:spPr>
      </p:sp>
    </p:spTree>
    <p:extLst>
      <p:ext uri="{BB962C8B-B14F-4D97-AF65-F5344CB8AC3E}">
        <p14:creationId xmlns:p14="http://schemas.microsoft.com/office/powerpoint/2010/main" val="294120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 Children'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b_childrens_horizstack_3c_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300" y="2025650"/>
            <a:ext cx="6100763" cy="266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6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288062"/>
            <a:ext cx="9144000" cy="467416"/>
          </a:xfrm>
          <a:prstGeom prst="rect">
            <a:avLst/>
          </a:prstGeom>
        </p:spPr>
        <p:txBody>
          <a:bodyPr anchor="ctr"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0" y="1091259"/>
            <a:ext cx="9144000" cy="52056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20166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66800"/>
            <a:ext cx="8229600" cy="5211917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6918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Centered 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66801"/>
            <a:ext cx="8229600" cy="5207000"/>
          </a:xfrm>
        </p:spPr>
        <p:txBody>
          <a:bodyPr tIns="0" rIns="0" bIns="0" anchor="ctr"/>
          <a:lstStyle>
            <a:lvl1pPr algn="ctr"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73020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367657"/>
            <a:ext cx="8229600" cy="4804543"/>
          </a:xfr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6784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Bulleted Text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2"/>
          </p:nvPr>
        </p:nvSpPr>
        <p:spPr>
          <a:xfrm>
            <a:off x="457199" y="1384047"/>
            <a:ext cx="5275716" cy="4788153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7"/>
          </p:nvPr>
        </p:nvSpPr>
        <p:spPr>
          <a:xfrm>
            <a:off x="6087218" y="1094980"/>
            <a:ext cx="3056782" cy="1661390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Picture Placeholder 2"/>
          <p:cNvSpPr>
            <a:spLocks noGrp="1"/>
          </p:cNvSpPr>
          <p:nvPr>
            <p:ph type="pic" idx="21"/>
          </p:nvPr>
        </p:nvSpPr>
        <p:spPr>
          <a:xfrm>
            <a:off x="6087218" y="4619039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22"/>
          </p:nvPr>
        </p:nvSpPr>
        <p:spPr>
          <a:xfrm>
            <a:off x="6087218" y="2850446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57434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Bulleted Text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36146" y="1094981"/>
            <a:ext cx="4107853" cy="51730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2"/>
          </p:nvPr>
        </p:nvSpPr>
        <p:spPr>
          <a:xfrm>
            <a:off x="457199" y="1392239"/>
            <a:ext cx="4229101" cy="4805361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28916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10" Type="http://schemas.openxmlformats.org/officeDocument/2006/relationships/image" Target="../media/image5.emf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13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9" Type="http://schemas.openxmlformats.org/officeDocument/2006/relationships/image" Target="../media/image6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slideLayout" Target="../slideLayouts/slideLayout19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9" Type="http://schemas.openxmlformats.org/officeDocument/2006/relationships/image" Target="../media/image8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572" r:id="rId1"/>
    <p:sldLayoutId id="2147484573" r:id="rId2"/>
    <p:sldLayoutId id="2147484574" r:id="rId3"/>
  </p:sldLayoutIdLst>
  <p:hf sldNum="0"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PTbackground_Red.jpg"/>
          <p:cNvPicPr>
            <a:picLocks noChangeAspect="1"/>
          </p:cNvPicPr>
          <p:nvPr/>
        </p:nvPicPr>
        <p:blipFill>
          <a:blip r:embed="rId9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8788" y="133032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124" name="Picture 4" descr="SBU horz_2clr_cmyk.eps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295275"/>
            <a:ext cx="36195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B602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7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78" r:id="rId7"/>
  </p:sldLayoutIdLst>
  <p:hf sldNum="0"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5400" kern="1200" baseline="6000">
          <a:solidFill>
            <a:schemeClr val="bg1"/>
          </a:solidFill>
          <a:latin typeface="Helvetica"/>
          <a:ea typeface="ＭＳ Ｐゴシック" pitchFamily="-112" charset="-128"/>
          <a:cs typeface="Helvetica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Lucida Grande" charset="0"/>
        <a:buChar char="–"/>
        <a:defRPr sz="28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PTbackground_Red.jpg"/>
          <p:cNvPicPr>
            <a:picLocks noChangeAspect="1"/>
          </p:cNvPicPr>
          <p:nvPr/>
        </p:nvPicPr>
        <p:blipFill>
          <a:blip r:embed="rId8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8788" y="1330325"/>
            <a:ext cx="8229600" cy="484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B602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174" name="Picture 7" descr="SBM horz_2clr_pms1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8" y="298450"/>
            <a:ext cx="34544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76" r:id="rId1"/>
    <p:sldLayoutId id="2147484561" r:id="rId2"/>
    <p:sldLayoutId id="2147484562" r:id="rId3"/>
    <p:sldLayoutId id="2147484563" r:id="rId4"/>
    <p:sldLayoutId id="2147484564" r:id="rId5"/>
    <p:sldLayoutId id="2147484565" r:id="rId6"/>
  </p:sldLayoutIdLst>
  <p:hf sldNum="0"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5400" kern="1200" baseline="6000">
          <a:solidFill>
            <a:schemeClr val="bg1"/>
          </a:solidFill>
          <a:latin typeface="Helvetica"/>
          <a:ea typeface="ＭＳ Ｐゴシック" pitchFamily="-112" charset="-128"/>
          <a:cs typeface="Helvetica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Lucida Grande" charset="0"/>
        <a:buChar char="–"/>
        <a:defRPr sz="28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SolidFooterArt_CH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92775"/>
            <a:ext cx="8799513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5" descr="sb_childrens_horiz_3c_Cnotag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9100" y="5876925"/>
            <a:ext cx="322262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66" r:id="rId1"/>
    <p:sldLayoutId id="2147484567" r:id="rId2"/>
    <p:sldLayoutId id="2147484568" r:id="rId3"/>
    <p:sldLayoutId id="2147484569" r:id="rId4"/>
    <p:sldLayoutId id="2147484570" r:id="rId5"/>
    <p:sldLayoutId id="2147484577" r:id="rId6"/>
  </p:sldLayoutIdLst>
  <p:hf sldNum="0"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5400" kern="1200" baseline="6000">
          <a:solidFill>
            <a:schemeClr val="bg1"/>
          </a:solidFill>
          <a:latin typeface="Helvetica"/>
          <a:ea typeface="ＭＳ Ｐゴシック" pitchFamily="-112" charset="-128"/>
          <a:cs typeface="Helvetica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defRPr sz="3200" kern="1200">
          <a:solidFill>
            <a:srgbClr val="C03137"/>
          </a:solidFill>
          <a:latin typeface="Helvetica"/>
          <a:ea typeface="ＭＳ Ｐゴシック" pitchFamily="-112" charset="-128"/>
          <a:cs typeface="Helvetica"/>
        </a:defRPr>
      </a:lvl1pPr>
      <a:lvl2pPr marL="107950" indent="-107950" algn="l" defTabSz="576263" rtl="0" eaLnBrk="0" fontAlgn="base" hangingPunct="0">
        <a:spcBef>
          <a:spcPct val="20000"/>
        </a:spcBef>
        <a:spcAft>
          <a:spcPct val="0"/>
        </a:spcAft>
        <a:defRPr sz="28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2pPr>
      <a:lvl3pPr marL="515938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C03137"/>
        </a:buClr>
        <a:buFont typeface="Arial" charset="0"/>
        <a:buChar char="•"/>
        <a:defRPr sz="24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3pPr>
      <a:lvl4pPr marL="1373188" indent="-231775" algn="l" defTabSz="457200" rtl="0" eaLnBrk="0" fontAlgn="base" hangingPunct="0">
        <a:spcBef>
          <a:spcPct val="20000"/>
        </a:spcBef>
        <a:spcAft>
          <a:spcPct val="0"/>
        </a:spcAft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4pPr>
      <a:lvl5pPr marL="747713" indent="-231775" algn="l" defTabSz="457200" rtl="0" eaLnBrk="0" fontAlgn="base" hangingPunct="0">
        <a:spcBef>
          <a:spcPct val="20000"/>
        </a:spcBef>
        <a:spcAft>
          <a:spcPct val="0"/>
        </a:spcAft>
        <a:buClr>
          <a:srgbClr val="C03137"/>
        </a:buClr>
        <a:buFont typeface="Arial" charset="0"/>
        <a:buChar char="»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A63C7B-6746-DF40-6FE1-304D921EA524}"/>
              </a:ext>
            </a:extLst>
          </p:cNvPr>
          <p:cNvSpPr txBox="1"/>
          <p:nvPr/>
        </p:nvSpPr>
        <p:spPr>
          <a:xfrm>
            <a:off x="1445342" y="5063613"/>
            <a:ext cx="62533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Sensitivity Analysis</a:t>
            </a:r>
          </a:p>
        </p:txBody>
      </p:sp>
    </p:spTree>
    <p:extLst>
      <p:ext uri="{BB962C8B-B14F-4D97-AF65-F5344CB8AC3E}">
        <p14:creationId xmlns:p14="http://schemas.microsoft.com/office/powerpoint/2010/main" val="737945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43CEB-2000-B8DF-B22B-85DBBF766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3F461-74EB-6A4D-CDDA-8113FFEDC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of you has been assigned to a team.</a:t>
            </a:r>
          </a:p>
          <a:p>
            <a:r>
              <a:rPr lang="en-US" dirty="0"/>
              <a:t>Your team manages a company that produces deicer and solvent.</a:t>
            </a:r>
          </a:p>
          <a:p>
            <a:r>
              <a:rPr lang="en-US" dirty="0"/>
              <a:t>This exercise is designed to give you the experience of running a company that produces deicer and solvent.</a:t>
            </a:r>
          </a:p>
          <a:p>
            <a:r>
              <a:rPr lang="en-US" dirty="0"/>
              <a:t>Each team has been given a supply of each of the four liquids.</a:t>
            </a:r>
          </a:p>
        </p:txBody>
      </p:sp>
    </p:spTree>
    <p:extLst>
      <p:ext uri="{BB962C8B-B14F-4D97-AF65-F5344CB8AC3E}">
        <p14:creationId xmlns:p14="http://schemas.microsoft.com/office/powerpoint/2010/main" val="2166641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A706B-8D35-36CA-F95F-6593D7913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A1F2F-E2AE-2D49-9C44-128C72CD65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need to start by determining how you would use those liquids to produce deicer and solvent.</a:t>
            </a:r>
          </a:p>
          <a:p>
            <a:r>
              <a:rPr lang="en-US" dirty="0"/>
              <a:t>Then we will open a trading period during which you will have the opportunity to buy and sell liquids with other teams.</a:t>
            </a:r>
          </a:p>
          <a:p>
            <a:r>
              <a:rPr lang="en-US" dirty="0"/>
              <a:t>Your objective is to maximize your team’s percentage increase in total profit.</a:t>
            </a:r>
          </a:p>
        </p:txBody>
      </p:sp>
    </p:spTree>
    <p:extLst>
      <p:ext uri="{BB962C8B-B14F-4D97-AF65-F5344CB8AC3E}">
        <p14:creationId xmlns:p14="http://schemas.microsoft.com/office/powerpoint/2010/main" val="73965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05FDE-BA62-A62F-EE78-1F54C2AD3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5B4EE-35D2-140D-0E16-06EE9527C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by solving your linear program to determine your baseline profit – what your profit would be if you made no deals.</a:t>
            </a:r>
          </a:p>
          <a:p>
            <a:r>
              <a:rPr lang="en-US" dirty="0"/>
              <a:t>Then develop a strategy to maximize your team’s percentage increase in profit through buying and selling liquids.</a:t>
            </a:r>
          </a:p>
          <a:p>
            <a:r>
              <a:rPr lang="en-US" dirty="0"/>
              <a:t>You can do this by communicating with other teams and trying to make deals.</a:t>
            </a:r>
          </a:p>
        </p:txBody>
      </p:sp>
    </p:spTree>
    <p:extLst>
      <p:ext uri="{BB962C8B-B14F-4D97-AF65-F5344CB8AC3E}">
        <p14:creationId xmlns:p14="http://schemas.microsoft.com/office/powerpoint/2010/main" val="3386670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CD9C582-57F9-0541-4BA5-0295E29178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E8D999-5C5F-84B1-EFD9-B79CC682DA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z="8800" dirty="0"/>
              <a:t>GOOD LUCK!!!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D5A340-1C59-76EA-7CAB-14B82C4E96D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79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544A0-1945-3DF3-8D7D-BFF7D263B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noFill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C1327-8B28-761C-324C-C78CBF7A9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788" y="1330325"/>
            <a:ext cx="8229600" cy="4687017"/>
          </a:xfrm>
        </p:spPr>
        <p:txBody>
          <a:bodyPr/>
          <a:lstStyle/>
          <a:p>
            <a:r>
              <a:rPr lang="en-US" sz="2400" dirty="0"/>
              <a:t>We have seen how to formulate and solve a linear program.</a:t>
            </a:r>
          </a:p>
          <a:p>
            <a:r>
              <a:rPr lang="en-US" sz="2400" dirty="0"/>
              <a:t>But life happens and things change. How do changes affect our optimal solution?</a:t>
            </a:r>
          </a:p>
          <a:p>
            <a:pPr lvl="1"/>
            <a:r>
              <a:rPr lang="en-US" sz="2000" dirty="0"/>
              <a:t>Our costs</a:t>
            </a:r>
          </a:p>
          <a:p>
            <a:pPr lvl="1"/>
            <a:r>
              <a:rPr lang="en-US" sz="2000" dirty="0"/>
              <a:t>Our revenues</a:t>
            </a:r>
          </a:p>
          <a:p>
            <a:pPr lvl="1"/>
            <a:r>
              <a:rPr lang="en-US" sz="2000" dirty="0"/>
              <a:t>Our recipes</a:t>
            </a:r>
          </a:p>
          <a:p>
            <a:pPr lvl="1"/>
            <a:r>
              <a:rPr lang="en-US" sz="2000" dirty="0"/>
              <a:t>Our package sizes</a:t>
            </a:r>
          </a:p>
          <a:p>
            <a:r>
              <a:rPr lang="en-US" sz="2400" dirty="0"/>
              <a:t>Obviously we can re-solve the LP.</a:t>
            </a:r>
          </a:p>
          <a:p>
            <a:r>
              <a:rPr lang="en-US" sz="2400" dirty="0"/>
              <a:t>However, the simplex method gives us guidance for some “what-if” questions?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75028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D1DFB0-4398-3E41-10C2-68C4A956E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68EE8-CB92-577C-EC2A-A842A3129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noFill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658C9-CB32-DD54-8F31-0C97406D1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788" y="1330325"/>
            <a:ext cx="8229600" cy="4687017"/>
          </a:xfrm>
        </p:spPr>
        <p:txBody>
          <a:bodyPr/>
          <a:lstStyle/>
          <a:p>
            <a:r>
              <a:rPr lang="en-US" sz="2400" dirty="0"/>
              <a:t>In our problem, we assumed that we had 1000 gallons of each of the four </a:t>
            </a:r>
            <a:r>
              <a:rPr lang="en-US" altLang="en-US" sz="2400" dirty="0"/>
              <a:t>liquids available for production.</a:t>
            </a:r>
          </a:p>
          <a:p>
            <a:r>
              <a:rPr lang="en-US" sz="2400" dirty="0"/>
              <a:t>Suppose we had the opportunity to acquire one more gallon of Liquid C.</a:t>
            </a:r>
          </a:p>
          <a:p>
            <a:r>
              <a:rPr lang="en-US" sz="2400" dirty="0"/>
              <a:t>What is the maximum we would be willing to pay for it?</a:t>
            </a:r>
          </a:p>
          <a:p>
            <a:r>
              <a:rPr lang="en-US" sz="2400" dirty="0"/>
              <a:t>Alternatively, suppose we had the opportunity to sell one gallon of Liquid C.</a:t>
            </a:r>
          </a:p>
          <a:p>
            <a:r>
              <a:rPr lang="en-US" sz="2400" dirty="0"/>
              <a:t>What is the minimum we would be willing to accept for it?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75631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3B518-10A5-84D7-8C58-3692BE559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8823F-C914-D906-A319-DEA975DAA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We notice that our current solution DOES NOT USE ALL OF LIQUID C.</a:t>
            </a:r>
          </a:p>
          <a:p>
            <a:pPr lvl="1"/>
            <a:r>
              <a:rPr lang="en-US" sz="2400" dirty="0"/>
              <a:t>We have 1000 gallons of Liquid C; we are only using 909 gallons.</a:t>
            </a:r>
          </a:p>
          <a:p>
            <a:r>
              <a:rPr lang="en-US" sz="2800" dirty="0"/>
              <a:t>We say that the Liquid C constraint is </a:t>
            </a:r>
            <a:r>
              <a:rPr lang="en-US" sz="2800" u="sng" dirty="0"/>
              <a:t>nonbinding</a:t>
            </a:r>
            <a:r>
              <a:rPr lang="en-US" sz="2800" dirty="0"/>
              <a:t>.</a:t>
            </a:r>
          </a:p>
          <a:p>
            <a:r>
              <a:rPr lang="en-US" sz="2800" dirty="0"/>
              <a:t>We certainly would not want to buy ANY Liquid C; we already have more than we need.</a:t>
            </a:r>
          </a:p>
          <a:p>
            <a:r>
              <a:rPr lang="en-US" sz="2800" dirty="0"/>
              <a:t>But we could sell up to 90 gallons </a:t>
            </a:r>
            <a:r>
              <a:rPr lang="en-US" sz="2800" u="sng" dirty="0"/>
              <a:t>at whatever price we could get for it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2148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F59FC-E510-8DB6-0068-B7F0D6253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E2796-98F2-B09D-425B-4043950EF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what if we had the opportunity to buy one more gallon of Liquid N?</a:t>
            </a:r>
          </a:p>
          <a:p>
            <a:r>
              <a:rPr lang="en-US" dirty="0"/>
              <a:t>Our optimal solution uses all 1000 gallons.</a:t>
            </a:r>
          </a:p>
          <a:p>
            <a:r>
              <a:rPr lang="en-US" dirty="0"/>
              <a:t>Therefore, we might be able to increase our profit with that additional gallon.</a:t>
            </a:r>
          </a:p>
          <a:p>
            <a:r>
              <a:rPr lang="en-US" dirty="0"/>
              <a:t>But how much should we be willing to pay?</a:t>
            </a:r>
          </a:p>
          <a:p>
            <a:r>
              <a:rPr lang="en-US" dirty="0"/>
              <a:t>The answer is called the </a:t>
            </a:r>
            <a:r>
              <a:rPr lang="en-US" i="1" dirty="0"/>
              <a:t>shadow price</a:t>
            </a:r>
            <a:r>
              <a:rPr lang="en-US" dirty="0"/>
              <a:t> of Liquid N.</a:t>
            </a:r>
          </a:p>
        </p:txBody>
      </p:sp>
    </p:spTree>
    <p:extLst>
      <p:ext uri="{BB962C8B-B14F-4D97-AF65-F5344CB8AC3E}">
        <p14:creationId xmlns:p14="http://schemas.microsoft.com/office/powerpoint/2010/main" val="4174148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72FDF-96A0-8310-27B1-56084BE7D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2E64F-615D-A4AA-6D4F-E9F4D7163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We can find the shadow prices and the allowable changes on the Solver sensitivity report:</a:t>
            </a:r>
          </a:p>
          <a:p>
            <a:pPr marL="0" indent="0">
              <a:buNone/>
            </a:pPr>
            <a:endParaRPr lang="en-US" sz="28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538AC30-8F09-C73D-DBF7-2B8FC1556C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709263"/>
              </p:ext>
            </p:extLst>
          </p:nvPr>
        </p:nvGraphicFramePr>
        <p:xfrm>
          <a:off x="455612" y="2320414"/>
          <a:ext cx="8334428" cy="35276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7141">
                  <a:extLst>
                    <a:ext uri="{9D8B030D-6E8A-4147-A177-3AD203B41FA5}">
                      <a16:colId xmlns:a16="http://schemas.microsoft.com/office/drawing/2014/main" val="2275891612"/>
                    </a:ext>
                  </a:extLst>
                </a:gridCol>
                <a:gridCol w="560502">
                  <a:extLst>
                    <a:ext uri="{9D8B030D-6E8A-4147-A177-3AD203B41FA5}">
                      <a16:colId xmlns:a16="http://schemas.microsoft.com/office/drawing/2014/main" val="2929201343"/>
                    </a:ext>
                  </a:extLst>
                </a:gridCol>
                <a:gridCol w="1337777">
                  <a:extLst>
                    <a:ext uri="{9D8B030D-6E8A-4147-A177-3AD203B41FA5}">
                      <a16:colId xmlns:a16="http://schemas.microsoft.com/office/drawing/2014/main" val="3589542919"/>
                    </a:ext>
                  </a:extLst>
                </a:gridCol>
                <a:gridCol w="1151992">
                  <a:extLst>
                    <a:ext uri="{9D8B030D-6E8A-4147-A177-3AD203B41FA5}">
                      <a16:colId xmlns:a16="http://schemas.microsoft.com/office/drawing/2014/main" val="3451380729"/>
                    </a:ext>
                  </a:extLst>
                </a:gridCol>
                <a:gridCol w="1320024">
                  <a:extLst>
                    <a:ext uri="{9D8B030D-6E8A-4147-A177-3AD203B41FA5}">
                      <a16:colId xmlns:a16="http://schemas.microsoft.com/office/drawing/2014/main" val="176117680"/>
                    </a:ext>
                  </a:extLst>
                </a:gridCol>
                <a:gridCol w="1116944">
                  <a:extLst>
                    <a:ext uri="{9D8B030D-6E8A-4147-A177-3AD203B41FA5}">
                      <a16:colId xmlns:a16="http://schemas.microsoft.com/office/drawing/2014/main" val="2235397649"/>
                    </a:ext>
                  </a:extLst>
                </a:gridCol>
                <a:gridCol w="1320024">
                  <a:extLst>
                    <a:ext uri="{9D8B030D-6E8A-4147-A177-3AD203B41FA5}">
                      <a16:colId xmlns:a16="http://schemas.microsoft.com/office/drawing/2014/main" val="905733912"/>
                    </a:ext>
                  </a:extLst>
                </a:gridCol>
                <a:gridCol w="1320024">
                  <a:extLst>
                    <a:ext uri="{9D8B030D-6E8A-4147-A177-3AD203B41FA5}">
                      <a16:colId xmlns:a16="http://schemas.microsoft.com/office/drawing/2014/main" val="150919544"/>
                    </a:ext>
                  </a:extLst>
                </a:gridCol>
              </a:tblGrid>
              <a:tr h="280124">
                <a:tc gridSpan="3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Variable Cells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37335214"/>
                  </a:ext>
                </a:extLst>
              </a:tr>
              <a:tr h="2679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Final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Reduced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Objective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Allowable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Allowable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28648197"/>
                  </a:ext>
                </a:extLst>
              </a:tr>
              <a:tr h="2801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Cell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Name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Value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Cost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Coefficient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Increase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Decrease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2338101"/>
                  </a:ext>
                </a:extLst>
              </a:tr>
              <a:tr h="2679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$B$2</a:t>
                      </a:r>
                      <a:endParaRPr lang="en-US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Gallons Deicer</a:t>
                      </a:r>
                      <a:endParaRPr lang="en-US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1818.181818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1.6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0.285714286</a:t>
                      </a:r>
                      <a:endParaRPr lang="en-US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00676380"/>
                  </a:ext>
                </a:extLst>
              </a:tr>
              <a:tr h="2410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$C$2</a:t>
                      </a:r>
                      <a:endParaRPr lang="en-US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Gallons Solvent</a:t>
                      </a:r>
                      <a:endParaRPr lang="en-US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1818.181818</a:t>
                      </a:r>
                      <a:endParaRPr lang="en-US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3</a:t>
                      </a:r>
                      <a:endParaRPr lang="en-US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0.5</a:t>
                      </a:r>
                      <a:endParaRPr lang="en-US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1.333333333</a:t>
                      </a:r>
                      <a:endParaRPr lang="en-US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5835372"/>
                  </a:ext>
                </a:extLst>
              </a:tr>
              <a:tr h="2679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54424959"/>
                  </a:ext>
                </a:extLst>
              </a:tr>
              <a:tr h="280124">
                <a:tc gridSpan="3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Constraints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0804326"/>
                  </a:ext>
                </a:extLst>
              </a:tr>
              <a:tr h="2679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Final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Shadow</a:t>
                      </a:r>
                      <a:endParaRPr lang="en-US" sz="1600" b="1" i="0" u="none" strike="noStrike" dirty="0">
                        <a:solidFill>
                          <a:srgbClr val="00008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Constraint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Allowable</a:t>
                      </a:r>
                      <a:endParaRPr lang="en-US" sz="1600" b="1" i="0" u="none" strike="noStrike" dirty="0">
                        <a:solidFill>
                          <a:srgbClr val="00008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u="none" strike="noStrike">
                          <a:effectLst/>
                          <a:highlight>
                            <a:srgbClr val="FFFF00"/>
                          </a:highlight>
                        </a:rPr>
                        <a:t>Allowable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00443091"/>
                  </a:ext>
                </a:extLst>
              </a:tr>
              <a:tr h="2801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Cell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Name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Value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Price</a:t>
                      </a:r>
                      <a:endParaRPr lang="en-US" sz="1600" b="1" i="0" u="none" strike="noStrike" dirty="0">
                        <a:solidFill>
                          <a:srgbClr val="00008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R.H. Side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Increase</a:t>
                      </a:r>
                      <a:endParaRPr lang="en-US" sz="1600" b="1" i="0" u="none" strike="noStrike" dirty="0">
                        <a:solidFill>
                          <a:srgbClr val="00008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u="none" strike="noStrike">
                          <a:effectLst/>
                          <a:highlight>
                            <a:srgbClr val="FFFF00"/>
                          </a:highlight>
                        </a:rPr>
                        <a:t>Decrease</a:t>
                      </a:r>
                      <a:endParaRPr lang="en-US" sz="1600" b="1" i="0" u="none" strike="noStrike">
                        <a:solidFill>
                          <a:srgbClr val="00008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01467020"/>
                  </a:ext>
                </a:extLst>
              </a:tr>
              <a:tr h="2679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$D$7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Liquid C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909.0909091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0</a:t>
                      </a:r>
                      <a:endParaRPr lang="en-US" sz="1600" b="1" i="0" u="none" strike="noStrike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1000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1E+30</a:t>
                      </a:r>
                      <a:endParaRPr lang="en-US" sz="1600" b="1" i="0" u="none" strike="noStrike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u="none" strike="noStrike">
                          <a:effectLst/>
                          <a:highlight>
                            <a:srgbClr val="FFFF00"/>
                          </a:highlight>
                        </a:rPr>
                        <a:t>90.90909091</a:t>
                      </a:r>
                      <a:endParaRPr lang="en-US" sz="1600" b="1" i="0" u="none" strike="noStrike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57010387"/>
                  </a:ext>
                </a:extLst>
              </a:tr>
              <a:tr h="2679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$D$8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Liquid N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1000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1.818181818</a:t>
                      </a:r>
                      <a:endParaRPr lang="en-US" sz="1600" b="1" i="0" u="none" strike="noStrike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1000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28.57142857</a:t>
                      </a:r>
                      <a:endParaRPr lang="en-US" sz="1600" b="1" i="0" u="none" strike="noStrike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187.5</a:t>
                      </a:r>
                      <a:endParaRPr lang="en-US" sz="1600" b="1" i="0" u="none" strike="noStrike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12256051"/>
                  </a:ext>
                </a:extLst>
              </a:tr>
              <a:tr h="2679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$D$9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Liquid D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1000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7.272727273</a:t>
                      </a:r>
                      <a:endParaRPr lang="en-US" sz="1600" b="1" i="0" u="none" strike="noStrike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1000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125</a:t>
                      </a:r>
                      <a:endParaRPr lang="en-US" sz="1600" b="1" i="0" u="none" strike="noStrike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40</a:t>
                      </a:r>
                      <a:endParaRPr lang="en-US" sz="1600" b="1" i="0" u="none" strike="noStrike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36216574"/>
                  </a:ext>
                </a:extLst>
              </a:tr>
              <a:tr h="2801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$D$10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Liquid Q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727.2727273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0</a:t>
                      </a:r>
                      <a:endParaRPr lang="en-US" sz="1600" b="1" i="0" u="none" strike="noStrike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1000</a:t>
                      </a:r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u="none" strike="noStrike">
                          <a:effectLst/>
                          <a:highlight>
                            <a:srgbClr val="FFFF00"/>
                          </a:highlight>
                        </a:rPr>
                        <a:t>1E+30</a:t>
                      </a:r>
                      <a:endParaRPr lang="en-US" sz="1600" b="1" i="0" u="none" strike="noStrike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272.7272727</a:t>
                      </a:r>
                      <a:endParaRPr lang="en-US" sz="1600" b="1" i="0" u="none" strike="noStrike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50578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7998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04034-1495-BF25-F71A-AD75F4AD2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EBB86-8853-CA56-17F1-734FF7CEC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see that the shadow price of Liquid N is $1.818… per gallon.</a:t>
            </a:r>
          </a:p>
          <a:p>
            <a:r>
              <a:rPr lang="en-US" dirty="0"/>
              <a:t>This means that we would be willing to purchase up to 28.5 gallons of Liquid N but we should not spend more than $1.81 per gallon (rounding down).</a:t>
            </a:r>
          </a:p>
          <a:p>
            <a:r>
              <a:rPr lang="en-US" dirty="0"/>
              <a:t>We could also sell up to 187 gallons of Liquid N at $1.82 per gallon or more.</a:t>
            </a:r>
          </a:p>
        </p:txBody>
      </p:sp>
    </p:spTree>
    <p:extLst>
      <p:ext uri="{BB962C8B-B14F-4D97-AF65-F5344CB8AC3E}">
        <p14:creationId xmlns:p14="http://schemas.microsoft.com/office/powerpoint/2010/main" val="1554227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84EC7-349C-F988-DE53-DFD65F6D3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6604B-D629-1E5E-81AB-735B59949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Similarly, we would be willing to purchase up to 125 gallons of Liquid D but we should not spend more than $7.27 per gallon (rounding down).</a:t>
            </a:r>
          </a:p>
          <a:p>
            <a:r>
              <a:rPr lang="en-US" dirty="0"/>
              <a:t>Alternatively, we could sell up to 40 gallons of Liquid D at $7.28 or more per gallon (rounding up).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440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A8E03-8AB2-E47E-3962-5F238F536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E4405-87AF-469F-1AF3-46242D85C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sensitivity report tells us not to purchase any more Liquid C or Liquid Q.</a:t>
            </a:r>
          </a:p>
          <a:p>
            <a:r>
              <a:rPr lang="en-US" dirty="0"/>
              <a:t>We have more of each than we need.</a:t>
            </a:r>
          </a:p>
          <a:p>
            <a:r>
              <a:rPr lang="en-US" dirty="0"/>
              <a:t>In fact, it tells us that we can sell up to 90.9 gallons of Liquid C and up to 272.7 gallons of Liquid Q.</a:t>
            </a:r>
          </a:p>
          <a:p>
            <a:r>
              <a:rPr lang="en-US" dirty="0"/>
              <a:t>In each case, we should seek the best price we can get.</a:t>
            </a:r>
          </a:p>
        </p:txBody>
      </p:sp>
    </p:spTree>
    <p:extLst>
      <p:ext uri="{BB962C8B-B14F-4D97-AF65-F5344CB8AC3E}">
        <p14:creationId xmlns:p14="http://schemas.microsoft.com/office/powerpoint/2010/main" val="1554802809"/>
      </p:ext>
    </p:extLst>
  </p:cSld>
  <p:clrMapOvr>
    <a:masterClrMapping/>
  </p:clrMapOvr>
</p:sld>
</file>

<file path=ppt/theme/theme1.xml><?xml version="1.0" encoding="utf-8"?>
<a:theme xmlns:a="http://schemas.openxmlformats.org/drawingml/2006/main" name="College of Business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ollege of Business Theme" id="{1B72A132-27B4-441E-A17F-F5C4620867E3}" vid="{AC7A099E-02FA-485D-968C-6DA3B355336F}"/>
    </a:ext>
  </a:extLst>
</a:theme>
</file>

<file path=ppt/theme/theme2.xml><?xml version="1.0" encoding="utf-8"?>
<a:theme xmlns:a="http://schemas.openxmlformats.org/drawingml/2006/main" name="Stony Brook Univers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Stony Brook Medic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Stony Brook Children'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College of Business Theme</Template>
  <TotalTime>5344</TotalTime>
  <Words>749</Words>
  <Application>Microsoft Office PowerPoint</Application>
  <PresentationFormat>On-screen Show (4:3)</PresentationFormat>
  <Paragraphs>123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Aptos</vt:lpstr>
      <vt:lpstr>Arial</vt:lpstr>
      <vt:lpstr>Calibri</vt:lpstr>
      <vt:lpstr>Helvetica</vt:lpstr>
      <vt:lpstr>Lucida Grande</vt:lpstr>
      <vt:lpstr>College of Business Theme</vt:lpstr>
      <vt:lpstr>Stony Brook University</vt:lpstr>
      <vt:lpstr>Stony Brook Medicine</vt:lpstr>
      <vt:lpstr>Stony Brook Children's</vt:lpstr>
      <vt:lpstr>PowerPoint Presentation</vt:lpstr>
      <vt:lpstr>PowerPoint Presentation</vt:lpstr>
      <vt:lpstr>PowerPoint Presentation</vt:lpstr>
      <vt:lpstr> </vt:lpstr>
      <vt:lpstr> 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Sexton</dc:creator>
  <cp:lastModifiedBy>Thomas Sexton</cp:lastModifiedBy>
  <cp:revision>78</cp:revision>
  <dcterms:created xsi:type="dcterms:W3CDTF">2025-07-07T18:45:32Z</dcterms:created>
  <dcterms:modified xsi:type="dcterms:W3CDTF">2025-07-14T02:50:48Z</dcterms:modified>
</cp:coreProperties>
</file>